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49"/>
  </p:notesMasterIdLst>
  <p:handoutMasterIdLst>
    <p:handoutMasterId r:id="rId50"/>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73" r:id="rId18"/>
    <p:sldId id="968" r:id="rId19"/>
    <p:sldId id="974" r:id="rId20"/>
    <p:sldId id="972" r:id="rId21"/>
    <p:sldId id="975" r:id="rId22"/>
    <p:sldId id="976" r:id="rId23"/>
    <p:sldId id="876" r:id="rId24"/>
    <p:sldId id="960" r:id="rId25"/>
    <p:sldId id="961" r:id="rId26"/>
    <p:sldId id="962" r:id="rId27"/>
    <p:sldId id="963" r:id="rId28"/>
    <p:sldId id="964" r:id="rId29"/>
    <p:sldId id="965" r:id="rId30"/>
    <p:sldId id="966" r:id="rId31"/>
    <p:sldId id="940" r:id="rId32"/>
    <p:sldId id="903" r:id="rId33"/>
    <p:sldId id="947" r:id="rId34"/>
    <p:sldId id="905" r:id="rId35"/>
    <p:sldId id="955" r:id="rId36"/>
    <p:sldId id="935" r:id="rId37"/>
    <p:sldId id="957" r:id="rId38"/>
    <p:sldId id="958" r:id="rId39"/>
    <p:sldId id="959" r:id="rId40"/>
    <p:sldId id="954" r:id="rId41"/>
    <p:sldId id="950" r:id="rId42"/>
    <p:sldId id="969" r:id="rId43"/>
    <p:sldId id="970" r:id="rId44"/>
    <p:sldId id="948" r:id="rId45"/>
    <p:sldId id="952" r:id="rId46"/>
    <p:sldId id="951" r:id="rId47"/>
    <p:sldId id="953" r:id="rId48"/>
  </p:sldIdLst>
  <p:sldSz cx="9144000" cy="6858000" type="screen4x3"/>
  <p:notesSz cx="9856788" cy="6797675"/>
  <p:embeddedFontLst>
    <p:embeddedFont>
      <p:font typeface="PMingLiU" panose="02020500000000000000" pitchFamily="18" charset="-120"/>
      <p:regular r:id="rId51"/>
    </p:embeddedFont>
    <p:embeddedFont>
      <p:font typeface="微软雅黑" panose="020B0503020204020204" pitchFamily="34" charset="-122"/>
      <p:regular r:id="rId52"/>
      <p:bold r:id="rId53"/>
    </p:embeddedFont>
    <p:embeddedFont>
      <p:font typeface="Rockwell" panose="02060603020205020403" pitchFamily="18" charset="0"/>
      <p:regular r:id="rId54"/>
      <p:bold r:id="rId55"/>
      <p:italic r:id="rId56"/>
      <p:boldItalic r:id="rId57"/>
    </p:embeddedFont>
    <p:embeddedFont>
      <p:font typeface="MS PGothic" panose="020B0600070205080204" pitchFamily="34" charset="-128"/>
      <p:regular r:id="rId58"/>
    </p:embeddedFont>
    <p:embeddedFont>
      <p:font typeface="MS Mincho" panose="020B0604020202020204" charset="-128"/>
      <p:regular r:id="rId59"/>
    </p:embeddedFont>
    <p:embeddedFont>
      <p:font typeface="Arial Bold" panose="020B0704020202020204" pitchFamily="34" charset="0"/>
      <p:bold r:id="rId60"/>
    </p:embeddedFont>
    <p:embeddedFont>
      <p:font typeface="Calibri" panose="020F0502020204030204" pitchFamily="34" charset="0"/>
      <p:regular r:id="rId61"/>
      <p:bold r:id="rId62"/>
      <p:italic r:id="rId63"/>
      <p:boldItalic r:id="rId64"/>
    </p:embeddedFont>
    <p:embeddedFont>
      <p:font typeface="宋体" panose="02010600030101010101" pitchFamily="2" charset="-122"/>
      <p:regular r:id="rId65"/>
    </p:embeddedFont>
    <p:embeddedFont>
      <p:font typeface="PMingLiU" panose="02020500000000000000" pitchFamily="18" charset="-120"/>
      <p:regular r:id="rId51"/>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49" autoAdjust="0"/>
    <p:restoredTop sz="86431" autoAdjust="0"/>
  </p:normalViewPr>
  <p:slideViewPr>
    <p:cSldViewPr snapToGrid="0" snapToObjects="1" showGuides="1">
      <p:cViewPr>
        <p:scale>
          <a:sx n="50" d="100"/>
          <a:sy n="50" d="100"/>
        </p:scale>
        <p:origin x="258" y="234"/>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font" Target="fonts/font11.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73325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71047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been using IBM WebSphere Message Queue application communications for years. Due to the end of support of MQ version 6, the company has plan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2362185"/>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a:t>
            </a:r>
            <a:r>
              <a:rPr lang="en-US" sz="2000" dirty="0" smtClean="0">
                <a:solidFill>
                  <a:srgbClr val="C60C30"/>
                </a:solidFill>
              </a:rPr>
              <a:t>8 </a:t>
            </a:r>
            <a:endParaRPr lang="en-US"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a:t>
            </a:r>
            <a:r>
              <a:rPr lang="en-US" sz="2000" dirty="0" smtClean="0">
                <a:solidFill>
                  <a:srgbClr val="C60C30"/>
                </a:solidFill>
              </a:rPr>
              <a:t>MQ </a:t>
            </a:r>
            <a:r>
              <a:rPr lang="en-US" sz="2000" dirty="0" smtClean="0">
                <a:solidFill>
                  <a:srgbClr val="C60C30"/>
                </a:solidFill>
              </a:rPr>
              <a:t>Managers </a:t>
            </a:r>
            <a:endParaRPr lang="en-US"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Running in zO/S, AIX &amp; Linux </a:t>
            </a: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3093154"/>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endParaRPr lang="en-HK"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a:p>
            <a:pPr marL="342900" indent="-342900" algn="just">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p:txBody>
      </p:sp>
    </p:spTree>
    <p:extLst>
      <p:ext uri="{BB962C8B-B14F-4D97-AF65-F5344CB8AC3E}">
        <p14:creationId xmlns:p14="http://schemas.microsoft.com/office/powerpoint/2010/main" val="180025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*Changes </a:t>
            </a:r>
            <a:r>
              <a:rPr lang="en-US" sz="2000" b="1" dirty="0"/>
              <a:t>Analysis </a:t>
            </a:r>
            <a:endParaRPr lang="en-US" sz="2000" b="1" dirty="0"/>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a:t>
            </a:r>
            <a:r>
              <a:rPr lang="en-US" sz="2000" b="1" dirty="0" err="1"/>
              <a:t>MQSeries</a:t>
            </a:r>
            <a:r>
              <a:rPr lang="en-US" sz="2000" b="1" dirty="0"/>
              <a:t> Analysis </a:t>
            </a:r>
            <a:endParaRPr lang="en-US" sz="2000" b="1" dirty="0"/>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Compatibility Analysis - Endpoint Applications</a:t>
            </a:r>
            <a:endParaRPr lang="en-US" sz="2000" b="1" dirty="0"/>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Methods </a:t>
            </a:r>
            <a:r>
              <a:rPr lang="en-US" sz="2000" b="1" dirty="0"/>
              <a:t>- *Single Stage</a:t>
            </a:r>
            <a:endParaRPr lang="en-US" sz="2000" b="1" dirty="0"/>
          </a:p>
        </p:txBody>
      </p:sp>
      <p:sp>
        <p:nvSpPr>
          <p:cNvPr id="2" name="Rectangle 1"/>
          <p:cNvSpPr/>
          <p:nvPr/>
        </p:nvSpPr>
        <p:spPr>
          <a:xfrm>
            <a:off x="783167" y="1296620"/>
            <a:ext cx="7893289" cy="155427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a:t>
            </a:r>
            <a:r>
              <a:rPr lang="en-HK" sz="2000" dirty="0">
                <a:solidFill>
                  <a:srgbClr val="C60C30"/>
                </a:solidFill>
              </a:rPr>
              <a:t>risky in the MQ Cluster migration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procedures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Avoid </a:t>
            </a:r>
            <a:r>
              <a:rPr lang="en-HK" sz="2000" dirty="0">
                <a:solidFill>
                  <a:srgbClr val="C60C30"/>
                </a:solidFill>
              </a:rPr>
              <a:t>issues and compatibility when cross-version-setup cluster</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a:t>If </a:t>
            </a:r>
            <a:r>
              <a:rPr lang="en-HK" sz="1400" dirty="0" smtClean="0"/>
              <a:t>users have concerns on hardware resources, we can opt for side-by-side</a:t>
            </a:r>
            <a:endParaRPr lang="en-US" sz="1400" dirty="0"/>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Time Estimation</a:t>
            </a:r>
            <a:endParaRPr lang="en-US" sz="2000" b="1" dirty="0"/>
          </a:p>
        </p:txBody>
      </p:sp>
      <p:sp>
        <p:nvSpPr>
          <p:cNvPr id="2" name="Rectangle 1"/>
          <p:cNvSpPr/>
          <p:nvPr/>
        </p:nvSpPr>
        <p:spPr>
          <a:xfrm>
            <a:off x="783167" y="1296620"/>
            <a:ext cx="7893289" cy="1400383"/>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MQ </a:t>
            </a:r>
            <a:r>
              <a:rPr lang="en-HK" sz="2000" dirty="0">
                <a:solidFill>
                  <a:srgbClr val="C60C30"/>
                </a:solidFill>
              </a:rPr>
              <a:t>Cluster would </a:t>
            </a:r>
            <a:r>
              <a:rPr lang="en-HK" sz="2000" dirty="0" smtClean="0">
                <a:solidFill>
                  <a:srgbClr val="C60C30"/>
                </a:solidFill>
              </a:rPr>
              <a:t>be take </a:t>
            </a:r>
            <a:r>
              <a:rPr lang="en-HK" sz="2000" dirty="0">
                <a:solidFill>
                  <a:srgbClr val="C60C30"/>
                </a:solidFill>
              </a:rPr>
              <a:t>around 1 </a:t>
            </a:r>
            <a:r>
              <a:rPr lang="en-HK" sz="2000" dirty="0" smtClean="0">
                <a:solidFill>
                  <a:srgbClr val="C60C30"/>
                </a:solidFill>
              </a:rPr>
              <a:t>man-day </a:t>
            </a:r>
            <a:r>
              <a:rPr lang="en-HK" sz="2000" dirty="0">
                <a:solidFill>
                  <a:srgbClr val="C60C30"/>
                </a:solidFill>
              </a:rPr>
              <a:t>for installation on each </a:t>
            </a:r>
            <a:r>
              <a:rPr lang="en-HK" sz="2000" dirty="0" smtClean="0">
                <a:solidFill>
                  <a:srgbClr val="C60C30"/>
                </a:solidFill>
              </a:rPr>
              <a:t>environment (e.g. Development, Testing and Production)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Approximately 5 </a:t>
            </a:r>
            <a:r>
              <a:rPr lang="en-HK" sz="2000" dirty="0">
                <a:solidFill>
                  <a:srgbClr val="C60C30"/>
                </a:solidFill>
              </a:rPr>
              <a:t>local queues could be setup including smoke test and connectivity test in each </a:t>
            </a:r>
            <a:r>
              <a:rPr lang="en-HK" sz="2000" dirty="0" smtClean="0">
                <a:solidFill>
                  <a:srgbClr val="C60C30"/>
                </a:solidFill>
              </a:rPr>
              <a:t>man-day</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a:t>
            </a:r>
            <a:endParaRPr lang="en-US" sz="1400" dirty="0"/>
          </a:p>
        </p:txBody>
      </p:sp>
    </p:spTree>
    <p:extLst>
      <p:ext uri="{BB962C8B-B14F-4D97-AF65-F5344CB8AC3E}">
        <p14:creationId xmlns:p14="http://schemas.microsoft.com/office/powerpoint/2010/main" val="1336320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0415780"/>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303589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38" name="Rectangle 37"/>
          <p:cNvSpPr/>
          <p:nvPr/>
        </p:nvSpPr>
        <p:spPr>
          <a:xfrm>
            <a:off x="2889489" y="2296320"/>
            <a:ext cx="1091941" cy="4498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Technical Architect</a:t>
            </a:r>
            <a:endParaRPr lang="en-US" sz="1100" dirty="0" smtClean="0"/>
          </a:p>
        </p:txBody>
      </p:sp>
      <p:cxnSp>
        <p:nvCxnSpPr>
          <p:cNvPr id="39" name="Elbow Connector 38"/>
          <p:cNvCxnSpPr>
            <a:stCxn id="37" idx="0"/>
            <a:endCxn id="38" idx="2"/>
          </p:cNvCxnSpPr>
          <p:nvPr/>
        </p:nvCxnSpPr>
        <p:spPr>
          <a:xfrm rot="16200000" flipV="1">
            <a:off x="3595228" y="2586362"/>
            <a:ext cx="289760" cy="609296"/>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3073439887"/>
              </p:ext>
            </p:extLst>
          </p:nvPr>
        </p:nvGraphicFramePr>
        <p:xfrm>
          <a:off x="971600" y="3856032"/>
          <a:ext cx="7344816" cy="277072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28670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Technical Architect</a:t>
                      </a:r>
                      <a:endParaRPr lang="en-US" sz="1400" b="1" kern="1000" dirty="0" smtClean="0">
                        <a:solidFill>
                          <a:srgbClr val="C60C30"/>
                        </a:solidFill>
                        <a:effectLst/>
                        <a:latin typeface="+mn-lt"/>
                        <a:ea typeface="Times New Roman"/>
                        <a:cs typeface="Arial"/>
                      </a:endParaRPr>
                    </a:p>
                    <a:p>
                      <a:pPr marL="91440" marR="0" indent="0" algn="l">
                        <a:lnSpc>
                          <a:spcPts val="1500"/>
                        </a:lnSpc>
                        <a:spcBef>
                          <a:spcPts val="0"/>
                        </a:spcBef>
                        <a:spcAft>
                          <a:spcPts val="0"/>
                        </a:spcAft>
                        <a:tabLst>
                          <a:tab pos="228600" algn="l"/>
                        </a:tabLst>
                      </a:pP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Plan and design MQ migration &amp; upgrade</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endParaRPr lang="en-US" sz="1400" kern="1200" dirty="0" smtClean="0">
                        <a:solidFill>
                          <a:schemeClr val="dk1"/>
                        </a:solidFill>
                        <a:latin typeface="+mn-lt"/>
                        <a:ea typeface="+mn-ea"/>
                        <a:cs typeface="+mn-cs"/>
                      </a:endParaRP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303908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8" idx="2"/>
          </p:cNvCxnSpPr>
          <p:nvPr/>
        </p:nvCxnSpPr>
        <p:spPr>
          <a:xfrm rot="5400000" flipH="1" flipV="1">
            <a:off x="2944858" y="2548478"/>
            <a:ext cx="292950" cy="68825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38" idx="0"/>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854155"/>
            <a:ext cx="7279714" cy="1815882"/>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a:t>
            </a:r>
            <a:r>
              <a:rPr lang="en-US" sz="1600" dirty="0"/>
              <a:t>16 </a:t>
            </a:r>
            <a:r>
              <a:rPr lang="en-US" sz="1600" dirty="0" smtClean="0"/>
              <a:t>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TBC </a:t>
            </a:r>
            <a:r>
              <a:rPr lang="en-US" sz="1600" dirty="0" smtClean="0"/>
              <a:t>Hours	</a:t>
            </a:r>
          </a:p>
          <a:p>
            <a:pPr marL="766949" lvl="1" indent="-285750">
              <a:buClr>
                <a:srgbClr val="C00000"/>
              </a:buClr>
              <a:buFont typeface="Courier New"/>
              <a:buChar char="o"/>
            </a:pPr>
            <a:r>
              <a:rPr lang="en-US" sz="1600" b="1" dirty="0" smtClean="0"/>
              <a:t>Technical Architect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TBC</a:t>
            </a:r>
            <a:r>
              <a:rPr lang="en-US" sz="1600" dirty="0" smtClean="0"/>
              <a:t> Hours</a:t>
            </a:r>
            <a:r>
              <a:rPr lang="en-US" sz="1600" dirty="0"/>
              <a:t>	</a:t>
            </a:r>
            <a:endParaRPr lang="en-US" sz="1600" dirty="0" smtClean="0"/>
          </a:p>
          <a:p>
            <a:pPr marL="766949" lvl="1" indent="-285750">
              <a:buClr>
                <a:srgbClr val="C00000"/>
              </a:buClr>
              <a:buFont typeface="Courier New"/>
              <a:buChar char="o"/>
            </a:pPr>
            <a:r>
              <a:rPr lang="en-US" sz="1600" b="1" dirty="0" smtClean="0"/>
              <a:t>Project Director </a:t>
            </a:r>
            <a:r>
              <a:rPr lang="en-US" sz="1600" dirty="0" smtClean="0"/>
              <a:t>		</a:t>
            </a:r>
            <a:r>
              <a:rPr lang="en-US" sz="1600" dirty="0" smtClean="0">
                <a:solidFill>
                  <a:schemeClr val="tx2">
                    <a:lumMod val="75000"/>
                  </a:schemeClr>
                </a:solidFill>
              </a:rPr>
              <a:t>TBC</a:t>
            </a:r>
            <a:r>
              <a:rPr lang="en-US" sz="1600" dirty="0" smtClean="0"/>
              <a:t> </a:t>
            </a:r>
            <a:r>
              <a:rPr lang="en-US" sz="1600" dirty="0"/>
              <a:t>Hours</a:t>
            </a:r>
            <a:r>
              <a:rPr lang="en-US" sz="1600" dirty="0" smtClean="0"/>
              <a:t>	</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TextBox 1"/>
          <p:cNvSpPr txBox="1"/>
          <p:nvPr/>
        </p:nvSpPr>
        <p:spPr>
          <a:xfrm>
            <a:off x="470647" y="2246039"/>
            <a:ext cx="8057833" cy="384721"/>
          </a:xfrm>
          <a:prstGeom prst="rect">
            <a:avLst/>
          </a:prstGeom>
          <a:noFill/>
        </p:spPr>
        <p:txBody>
          <a:bodyPr wrap="square" rtlCol="0">
            <a:spAutoFit/>
          </a:bodyPr>
          <a:lstStyle/>
          <a:p>
            <a:pPr algn="ctr"/>
            <a:r>
              <a:rPr lang="en-US" dirty="0" smtClean="0"/>
              <a:t>Program Schedule to be Proposed after </a:t>
            </a:r>
            <a:r>
              <a:rPr lang="en-US" dirty="0" smtClean="0"/>
              <a:t>Feasibility Studies</a:t>
            </a:r>
            <a:endParaRPr lang="en-US" dirty="0"/>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1282384366"/>
              </p:ext>
            </p:extLst>
          </p:nvPr>
        </p:nvGraphicFramePr>
        <p:xfrm>
          <a:off x="755576" y="990601"/>
          <a:ext cx="7632848" cy="395056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a:t>
                      </a:r>
                      <a:r>
                        <a:rPr lang="en-CA" sz="1600" kern="1000" cap="all" dirty="0" smtClean="0">
                          <a:effectLst/>
                        </a:rPr>
                        <a:t>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MQ Series</a:t>
                      </a:r>
                      <a:r>
                        <a:rPr lang="en-US" sz="1600" b="1" kern="1200" baseline="0" dirty="0" smtClean="0">
                          <a:solidFill>
                            <a:schemeClr val="dk1"/>
                          </a:solidFill>
                          <a:effectLst/>
                          <a:latin typeface="+mn-lt"/>
                          <a:ea typeface="+mn-ea"/>
                          <a:cs typeface="+mn-cs"/>
                        </a:rPr>
                        <a:t> Setup, </a:t>
                      </a:r>
                      <a:r>
                        <a:rPr lang="en-US" sz="1600" b="1" kern="1200" dirty="0" smtClean="0">
                          <a:solidFill>
                            <a:schemeClr val="dk1"/>
                          </a:solidFill>
                          <a:effectLst/>
                          <a:latin typeface="+mn-lt"/>
                          <a:ea typeface="+mn-ea"/>
                          <a:cs typeface="+mn-cs"/>
                        </a:rPr>
                        <a:t>Performance 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has got a complicated routing business logic into the message broker. The performance is difficult to spot in different channels.</a:t>
                      </a:r>
                      <a:endParaRPr lang="en-US" sz="1600" b="0" baseline="0" dirty="0" smtClean="0">
                        <a:solidFill>
                          <a:schemeClr val="tx1"/>
                        </a:solidFill>
                        <a:cs typeface="Arial" pitchFamily="34" charset="0"/>
                      </a:endParaRP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NHQ to calculate the time consumption in different stages of the message flow.</a:t>
                      </a:r>
                      <a:endParaRPr lang="en-US" sz="1600" b="0" baseline="0" dirty="0" smtClean="0">
                        <a:solidFill>
                          <a:schemeClr val="tx1"/>
                        </a:solidFill>
                        <a:cs typeface="Arial" pitchFamily="34" charset="0"/>
                      </a:endParaRP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744d5d32-f3d7-4db1-a11b-a8b3cc26be9f" ContentTypeId="0x0101005A5E85A446EF2D4D822CFC9FC631E466"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2.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3.xml><?xml version="1.0" encoding="utf-8"?>
<ds:datastoreItem xmlns:ds="http://schemas.openxmlformats.org/officeDocument/2006/customXml" ds:itemID="{EE86E3E0-CFBA-4AC5-A195-2913F3851A64}">
  <ds:schemaRefs>
    <ds:schemaRef ds:uri="http://schemas.microsoft.com/office/infopath/2007/PartnerControls"/>
    <ds:schemaRef ds:uri="http://purl.org/dc/dcmitype/"/>
    <ds:schemaRef ds:uri="dc995a72-b373-4938-b17f-f8a2ef26a216"/>
    <ds:schemaRef ds:uri="http://www.w3.org/XML/1998/namespace"/>
    <ds:schemaRef ds:uri="http://purl.org/dc/elements/1.1/"/>
    <ds:schemaRef ds:uri="9d591d12-84ba-4d87-ad39-4260021e1413"/>
    <ds:schemaRef ds:uri="http://schemas.microsoft.com/office/2006/metadata/properties"/>
    <ds:schemaRef ds:uri="http://schemas.openxmlformats.org/package/2006/metadata/core-properties"/>
    <ds:schemaRef ds:uri="http://schemas.microsoft.com/office/2006/documentManagement/types"/>
    <ds:schemaRef ds:uri="http://schemas.microsoft.com/sharepoint/v3/fields"/>
    <ds:schemaRef ds:uri="4ebb7624-31b3-4f6b-95ae-865e17e10455"/>
    <ds:schemaRef ds:uri="http://purl.org/dc/terms/"/>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58048</TotalTime>
  <Words>3150</Words>
  <Application>Microsoft Office PowerPoint</Application>
  <PresentationFormat>On-screen Show (4:3)</PresentationFormat>
  <Paragraphs>724</Paragraphs>
  <Slides>42</Slides>
  <Notes>42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Gill Sans</vt:lpstr>
      <vt:lpstr>PMingLiU</vt:lpstr>
      <vt:lpstr>微软雅黑</vt:lpstr>
      <vt:lpstr>Rockwell</vt:lpstr>
      <vt:lpstr>MS PGothic</vt:lpstr>
      <vt:lpstr>Arial</vt:lpstr>
      <vt:lpstr>MS Mincho</vt:lpstr>
      <vt:lpstr>Arial Bold</vt:lpstr>
      <vt:lpstr>Calibri</vt:lpstr>
      <vt:lpstr>Times New Roman</vt:lpstr>
      <vt:lpstr>宋体</vt:lpstr>
      <vt:lpstr>PMingLiU</vt:lpstr>
      <vt:lpstr>Wingdings</vt:lpstr>
      <vt:lpstr>ヒラギノ角ゴ ProN W3</vt:lpstr>
      <vt:lpstr>Courier New</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2646</cp:revision>
  <cp:lastPrinted>2015-06-08T01:43:27Z</cp:lastPrinted>
  <dcterms:created xsi:type="dcterms:W3CDTF">2008-08-26T21:49:49Z</dcterms:created>
  <dcterms:modified xsi:type="dcterms:W3CDTF">2016-10-03T02:11:37Z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